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sldIdLst>
    <p:sldId id="256" r:id="rId2"/>
    <p:sldId id="257" r:id="rId3"/>
    <p:sldId id="264" r:id="rId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811" autoAdjust="0"/>
  </p:normalViewPr>
  <p:slideViewPr>
    <p:cSldViewPr>
      <p:cViewPr varScale="1">
        <p:scale>
          <a:sx n="52" d="100"/>
          <a:sy n="52" d="100"/>
        </p:scale>
        <p:origin x="-112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23928" y="6381328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2240" y="6381328"/>
            <a:ext cx="2133600" cy="365125"/>
          </a:xfrm>
        </p:spPr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8175658" y="-34862"/>
            <a:ext cx="9683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solidFill>
                  <a:schemeClr val="lt1">
                    <a:alpha val="65000"/>
                  </a:schemeClr>
                </a:solidFill>
              </a:rPr>
              <a:t>bayovan</a:t>
            </a:r>
            <a:endParaRPr lang="ru-RU" dirty="0" smtClean="0">
              <a:solidFill>
                <a:schemeClr val="lt1">
                  <a:alpha val="65000"/>
                </a:schemeClr>
              </a:solidFill>
            </a:endParaRPr>
          </a:p>
          <a:p>
            <a:pPr algn="ctr"/>
            <a:endParaRPr lang="ru-RU" dirty="0">
              <a:solidFill>
                <a:schemeClr val="lt1">
                  <a:alpha val="6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59632" y="-387424"/>
            <a:ext cx="8154144" cy="661677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0528" y="2347956"/>
            <a:ext cx="4825460" cy="482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45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640960" cy="6192688"/>
          </a:xfrm>
          <a:prstGeom prst="rect">
            <a:avLst/>
          </a:prstGeom>
          <a:solidFill>
            <a:schemeClr val="bg1">
              <a:alpha val="65000"/>
            </a:schemeClr>
          </a:solidFill>
          <a:ln w="76200">
            <a:solidFill>
              <a:srgbClr val="4D24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70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87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563888" y="6381328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10400" y="6381328"/>
            <a:ext cx="2133600" cy="365125"/>
          </a:xfrm>
        </p:spPr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04" y="44624"/>
            <a:ext cx="8883327" cy="60486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4544" y="4149080"/>
            <a:ext cx="2934795" cy="27089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2" y="3700794"/>
            <a:ext cx="2472283" cy="313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26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404664"/>
            <a:ext cx="7776864" cy="561662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257" y="260648"/>
            <a:ext cx="9324528" cy="61206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2536" y="3501008"/>
            <a:ext cx="3243703" cy="3356992"/>
          </a:xfrm>
          <a:prstGeom prst="rect">
            <a:avLst/>
          </a:prstGeom>
        </p:spPr>
      </p:pic>
      <p:sp>
        <p:nvSpPr>
          <p:cNvPr id="9" name="Прямоугольник с двумя скругленными противолежащими углами 8"/>
          <p:cNvSpPr/>
          <p:nvPr userDrawn="1"/>
        </p:nvSpPr>
        <p:spPr>
          <a:xfrm>
            <a:off x="714348" y="428604"/>
            <a:ext cx="7715304" cy="5857916"/>
          </a:xfrm>
          <a:prstGeom prst="round2DiagRect">
            <a:avLst>
              <a:gd name="adj1" fmla="val 40617"/>
              <a:gd name="adj2" fmla="val 0"/>
            </a:avLst>
          </a:prstGeom>
          <a:solidFill>
            <a:schemeClr val="bg1">
              <a:alpha val="62000"/>
            </a:schemeClr>
          </a:solidFill>
          <a:ln w="6350" cap="rnd">
            <a:solidFill>
              <a:schemeClr val="bg1"/>
            </a:solidFill>
            <a:prstDash val="solid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9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404664"/>
            <a:ext cx="7920880" cy="590465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569"/>
          <a:stretch/>
        </p:blipFill>
        <p:spPr>
          <a:xfrm>
            <a:off x="-324544" y="260648"/>
            <a:ext cx="9649072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32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9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1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err="1" smtClean="0"/>
              <a:t>Четвертый</a:t>
            </a:r>
            <a:r>
              <a:rPr lang="ru-RU" dirty="0" smtClean="0"/>
              <a:t>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63687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A350D-BD21-4C39-88A7-74D1AA94F6D8}" type="datetimeFigureOut">
              <a:rPr lang="ru-RU" smtClean="0"/>
              <a:pPr/>
              <a:t>15.02.2017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225505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347864" y="63093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4A666-5E9C-407C-84F2-003BB08398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89465" y="44624"/>
            <a:ext cx="1043608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lt1">
                    <a:alpha val="61000"/>
                  </a:schemeClr>
                </a:solidFill>
              </a:rPr>
              <a:t>bayovan</a:t>
            </a:r>
            <a:endParaRPr lang="ru-RU" dirty="0">
              <a:solidFill>
                <a:schemeClr val="lt1">
                  <a:alpha val="61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lass39.ru/wp-content/uploads/2013/11/0005-005-Deti-imejut-pravo-na-dostatochnoe-pitanie-i-dostatochnoe-kolichestvo.jpg" TargetMode="External"/><Relationship Id="rId13" Type="http://schemas.openxmlformats.org/officeDocument/2006/relationships/hyperlink" Target="http://www.klass39.ru/wp-content/uploads/2013/11/0010-010-Deti-invalidy-imejut-pravo-na-osobuju-zabotu-i-obuchenie.jpg" TargetMode="External"/><Relationship Id="rId3" Type="http://schemas.openxmlformats.org/officeDocument/2006/relationships/hyperlink" Target="http://www.klass39.ru/wp-content/uploads/2013/11/0002-002-Deti-imejut-pravo-govorit-na-svojom-rodnom-jazyke-ispovedovat-svoju.jpg" TargetMode="External"/><Relationship Id="rId7" Type="http://schemas.openxmlformats.org/officeDocument/2006/relationships/hyperlink" Target="http://www.klass39.ru/wp-content/uploads/2013/11/0004-004-Deti-imejut-pravo-vyrazhat-svojo-mnenie-i-sobiratsja-vmeste-dlja.jpg" TargetMode="External"/><Relationship Id="rId12" Type="http://schemas.openxmlformats.org/officeDocument/2006/relationships/hyperlink" Target="http://www.klass39.ru/wp-content/uploads/2013/11/0009-009-Deti-ne-dolzhny-ispolzovatsja-v-kachestve-deshjovoj-rabochej-sily.jpg" TargetMode="External"/><Relationship Id="rId17" Type="http://schemas.openxmlformats.org/officeDocument/2006/relationships/hyperlink" Target="http://gbdoy91.ru/uploads/posts/2015-03/1426048419_prava-detey.jpg" TargetMode="External"/><Relationship Id="rId2" Type="http://schemas.openxmlformats.org/officeDocument/2006/relationships/slide" Target="slide1.xml"/><Relationship Id="rId16" Type="http://schemas.openxmlformats.org/officeDocument/2006/relationships/hyperlink" Target="http://sadbershet.ucoz.ru/_si/0/6583383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klass39.ru/wp-content/uploads/2013/11/0003-003-Deti-iemejut-pravo-na-besplatnoe-obrazovanie.jpg" TargetMode="External"/><Relationship Id="rId11" Type="http://schemas.openxmlformats.org/officeDocument/2006/relationships/hyperlink" Target="http://www.klass39.ru/wp-content/uploads/2013/11/0008-008-Deti-imejut-pravo-na-vospitanie-v-semejnom-okruzhenii-ili-byt-na.jpg" TargetMode="External"/><Relationship Id="rId5" Type="http://schemas.openxmlformats.org/officeDocument/2006/relationships/hyperlink" Target="http://www.911fonts.com/fonts/font-download-file/11673" TargetMode="External"/><Relationship Id="rId15" Type="http://schemas.openxmlformats.org/officeDocument/2006/relationships/hyperlink" Target="http://sadbershet.ucoz.ru/_si/0/06247542.jpg" TargetMode="External"/><Relationship Id="rId10" Type="http://schemas.openxmlformats.org/officeDocument/2006/relationships/hyperlink" Target="http://www.klass39.ru/wp-content/uploads/2013/11/0007-007-Deti-imejut-pravo-na-priemlemyj-uroven-zhizni.jpg" TargetMode="External"/><Relationship Id="rId4" Type="http://schemas.openxmlformats.org/officeDocument/2006/relationships/hyperlink" Target="http://stihi.ru/2007/03/15-2921" TargetMode="External"/><Relationship Id="rId9" Type="http://schemas.openxmlformats.org/officeDocument/2006/relationships/hyperlink" Target="http://www.klass39.ru/wp-content/uploads/2013/11/0006-006-Deti-imejut-pravo-na-meditsinskij-ukhod.jpg" TargetMode="External"/><Relationship Id="rId14" Type="http://schemas.openxmlformats.org/officeDocument/2006/relationships/hyperlink" Target="http://ulibka.ucoz.com/_si/0/s43589608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6572264" y="6143644"/>
            <a:ext cx="578856" cy="504056"/>
          </a:xfrm>
          <a:prstGeom prst="chevr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сведения 6">
            <a:hlinkClick r:id="" action="ppaction://hlinkshowjump?jump=lastslide" highlightClick="1"/>
          </p:cNvPr>
          <p:cNvSpPr/>
          <p:nvPr/>
        </p:nvSpPr>
        <p:spPr>
          <a:xfrm>
            <a:off x="2000232" y="6143644"/>
            <a:ext cx="527993" cy="504056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286256"/>
            <a:ext cx="5183180" cy="156966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Работу  выполнила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Баева Наталья Владимировна,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начальных классов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МКОУ «Новоярковская СОШ»</a:t>
            </a:r>
          </a:p>
          <a:p>
            <a:pPr algn="ctr">
              <a:lnSpc>
                <a:spcPct val="80000"/>
              </a:lnSpc>
            </a:pPr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Каменского района Алтайского края</a:t>
            </a: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1268760"/>
            <a:ext cx="772839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Интерактивная книжка </a:t>
            </a:r>
          </a:p>
          <a:p>
            <a:pPr algn="ctr"/>
            <a:r>
              <a:rPr lang="ru-RU" sz="6000" dirty="0" smtClean="0">
                <a:solidFill>
                  <a:srgbClr val="FFC000"/>
                </a:solidFill>
                <a:latin typeface="a_CooperBlackCm" pitchFamily="18" charset="-52"/>
              </a:rPr>
              <a:t>«</a:t>
            </a:r>
            <a:r>
              <a:rPr lang="ru-RU" sz="7200" dirty="0" smtClean="0">
                <a:solidFill>
                  <a:srgbClr val="C00000"/>
                </a:solidFill>
                <a:latin typeface="a_CooperBlackCm" pitchFamily="18" charset="-52"/>
              </a:rPr>
              <a:t>П</a:t>
            </a:r>
            <a:r>
              <a:rPr lang="ru-RU" sz="6000" dirty="0" smtClean="0">
                <a:solidFill>
                  <a:srgbClr val="92D050"/>
                </a:solidFill>
                <a:latin typeface="a_CooperBlackCm" pitchFamily="18" charset="-52"/>
              </a:rPr>
              <a:t>р</a:t>
            </a:r>
            <a:r>
              <a:rPr lang="ru-RU" sz="6600" dirty="0" smtClean="0">
                <a:solidFill>
                  <a:srgbClr val="FFFF00"/>
                </a:solidFill>
                <a:latin typeface="a_CooperBlackCm" pitchFamily="18" charset="-52"/>
              </a:rPr>
              <a:t>а</a:t>
            </a:r>
            <a:r>
              <a:rPr lang="ru-RU" sz="6000" dirty="0" smtClean="0">
                <a:solidFill>
                  <a:srgbClr val="00B0F0"/>
                </a:solidFill>
                <a:latin typeface="a_CooperBlackCm" pitchFamily="18" charset="-52"/>
              </a:rPr>
              <a:t>в</a:t>
            </a:r>
            <a:r>
              <a:rPr lang="ru-RU" sz="6600" dirty="0" smtClean="0">
                <a:solidFill>
                  <a:srgbClr val="00B050"/>
                </a:solidFill>
                <a:latin typeface="a_CooperBlackCm" pitchFamily="18" charset="-52"/>
              </a:rPr>
              <a:t>а</a:t>
            </a:r>
            <a:r>
              <a:rPr lang="ru-RU" sz="6000" dirty="0" smtClean="0">
                <a:latin typeface="a_CooperBlackCm" pitchFamily="18" charset="-52"/>
              </a:rPr>
              <a:t> </a:t>
            </a:r>
            <a:r>
              <a:rPr lang="ru-RU" sz="6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_CooperBlackCm" pitchFamily="18" charset="-52"/>
              </a:rPr>
              <a:t>д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  <a:latin typeface="a_CooperBlackCm" pitchFamily="18" charset="-52"/>
              </a:rPr>
              <a:t>е</a:t>
            </a:r>
            <a:r>
              <a:rPr lang="ru-RU" sz="6000" dirty="0" smtClean="0">
                <a:solidFill>
                  <a:srgbClr val="FFFF00"/>
                </a:solidFill>
                <a:latin typeface="a_CooperBlackCm" pitchFamily="18" charset="-52"/>
              </a:rPr>
              <a:t>т</a:t>
            </a:r>
            <a:r>
              <a:rPr lang="ru-RU" sz="6600" dirty="0" smtClean="0">
                <a:solidFill>
                  <a:srgbClr val="7030A0"/>
                </a:solidFill>
                <a:latin typeface="a_CooperBlackCm" pitchFamily="18" charset="-52"/>
              </a:rPr>
              <a:t>е</a:t>
            </a:r>
            <a:r>
              <a:rPr lang="ru-RU" sz="6000" dirty="0" smtClean="0">
                <a:solidFill>
                  <a:srgbClr val="00FF00"/>
                </a:solidFill>
                <a:latin typeface="a_CooperBlackCm" pitchFamily="18" charset="-52"/>
              </a:rPr>
              <a:t>й</a:t>
            </a:r>
            <a:r>
              <a:rPr lang="ru-RU" sz="6000" dirty="0" smtClean="0">
                <a:solidFill>
                  <a:srgbClr val="FFC000"/>
                </a:solidFill>
                <a:latin typeface="a_CooperBlackCm" pitchFamily="18" charset="-52"/>
              </a:rPr>
              <a:t>»</a:t>
            </a:r>
            <a:endParaRPr lang="ru-RU" sz="6000" dirty="0">
              <a:solidFill>
                <a:srgbClr val="FFC000"/>
              </a:solidFill>
              <a:latin typeface="a_CooperBlackCm" pitchFamily="18" charset="-5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с одним вырезанным углом 57"/>
          <p:cNvSpPr/>
          <p:nvPr/>
        </p:nvSpPr>
        <p:spPr>
          <a:xfrm flipH="1">
            <a:off x="357158" y="500042"/>
            <a:ext cx="4214842" cy="5857916"/>
          </a:xfrm>
          <a:prstGeom prst="snip1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6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Лишь появится ребенок 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начнет дышать едва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него уже с пеленок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Веские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права.</a:t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имеет право жить,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Развиваться и дружить,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Иметь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просторный дом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Видеть тихий мирный сон,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Врачей помощь получать,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Обучаться ,отдыхать,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веселым и здоровым,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Восхищаться чем-то новым,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любить и быть любим-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на свете не один!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Ты, малыш, смелей </a:t>
            </a: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расти,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Желаем светлого </a:t>
            </a:r>
            <a: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пути.</a:t>
            </a:r>
            <a:br>
              <a:rPr lang="ru-RU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2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0" name="Группа 91"/>
          <p:cNvGrpSpPr/>
          <p:nvPr/>
        </p:nvGrpSpPr>
        <p:grpSpPr>
          <a:xfrm>
            <a:off x="4572000" y="500042"/>
            <a:ext cx="4214842" cy="5857916"/>
            <a:chOff x="4572000" y="500042"/>
            <a:chExt cx="4214842" cy="5857916"/>
          </a:xfrm>
        </p:grpSpPr>
        <p:sp>
          <p:nvSpPr>
            <p:cNvPr id="51" name="Прямоугольник с одним вырезанным углом 50"/>
            <p:cNvSpPr/>
            <p:nvPr/>
          </p:nvSpPr>
          <p:spPr>
            <a:xfrm>
              <a:off x="4572000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2" name="Рисунок 51" descr="0003-003-Deti-iemejut-pravo-na-besplatnoe-obrazovanie.jpg"/>
            <p:cNvPicPr>
              <a:picLocks/>
            </p:cNvPicPr>
            <p:nvPr/>
          </p:nvPicPr>
          <p:blipFill>
            <a:blip r:embed="rId3"/>
            <a:srcRect t="9020"/>
            <a:stretch>
              <a:fillRect/>
            </a:stretch>
          </p:blipFill>
          <p:spPr>
            <a:xfrm>
              <a:off x="4786314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3" name="TextBox 52"/>
            <p:cNvSpPr txBox="1"/>
            <p:nvPr/>
          </p:nvSpPr>
          <p:spPr>
            <a:xfrm>
              <a:off x="4929190" y="3714752"/>
              <a:ext cx="35719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</a:t>
              </a:r>
            </a:p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право на отдых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2" name="Группа 32"/>
          <p:cNvGrpSpPr/>
          <p:nvPr/>
        </p:nvGrpSpPr>
        <p:grpSpPr>
          <a:xfrm>
            <a:off x="4572000" y="500042"/>
            <a:ext cx="4214842" cy="5857916"/>
            <a:chOff x="4572000" y="500042"/>
            <a:chExt cx="4214842" cy="5857916"/>
          </a:xfrm>
        </p:grpSpPr>
        <p:sp>
          <p:nvSpPr>
            <p:cNvPr id="43" name="Прямоугольник с одним вырезанным углом 42"/>
            <p:cNvSpPr/>
            <p:nvPr/>
          </p:nvSpPr>
          <p:spPr>
            <a:xfrm>
              <a:off x="4572000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4" name="Рисунок 43" descr="0003-003-Deti-iemejut-pravo-na-besplatnoe-obrazovanie.jpg"/>
            <p:cNvPicPr>
              <a:picLocks/>
            </p:cNvPicPr>
            <p:nvPr/>
          </p:nvPicPr>
          <p:blipFill>
            <a:blip r:embed="rId4"/>
            <a:srcRect t="12027"/>
            <a:stretch>
              <a:fillRect/>
            </a:stretch>
          </p:blipFill>
          <p:spPr>
            <a:xfrm>
              <a:off x="4786314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5" name="TextBox 44"/>
            <p:cNvSpPr txBox="1"/>
            <p:nvPr/>
          </p:nvSpPr>
          <p:spPr>
            <a:xfrm>
              <a:off x="4929190" y="3714752"/>
              <a:ext cx="3571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Дети-инвалиды имеют право на особую заботу и обучение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4" name="Группа 9"/>
          <p:cNvGrpSpPr/>
          <p:nvPr/>
        </p:nvGrpSpPr>
        <p:grpSpPr>
          <a:xfrm>
            <a:off x="4572000" y="500042"/>
            <a:ext cx="4214842" cy="5892366"/>
            <a:chOff x="4572000" y="500042"/>
            <a:chExt cx="4214842" cy="5892366"/>
          </a:xfrm>
        </p:grpSpPr>
        <p:sp>
          <p:nvSpPr>
            <p:cNvPr id="35" name="Прямоугольник с одним вырезанным углом 34"/>
            <p:cNvSpPr/>
            <p:nvPr/>
          </p:nvSpPr>
          <p:spPr>
            <a:xfrm>
              <a:off x="4572000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Рисунок 35" descr="0003-003-Deti-iemejut-pravo-na-besplatnoe-obrazovanie.jpg"/>
            <p:cNvPicPr>
              <a:picLocks/>
            </p:cNvPicPr>
            <p:nvPr/>
          </p:nvPicPr>
          <p:blipFill>
            <a:blip r:embed="rId5"/>
            <a:srcRect t="15034"/>
            <a:stretch>
              <a:fillRect/>
            </a:stretch>
          </p:blipFill>
          <p:spPr>
            <a:xfrm>
              <a:off x="4786314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7" name="TextBox 36"/>
            <p:cNvSpPr txBox="1"/>
            <p:nvPr/>
          </p:nvSpPr>
          <p:spPr>
            <a:xfrm>
              <a:off x="4929190" y="3714752"/>
              <a:ext cx="35719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на воспитание в семейном окружении или быть на попечении тех, кто обеспечит им уход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4572000" y="500042"/>
            <a:ext cx="4214842" cy="5857916"/>
            <a:chOff x="4572000" y="500042"/>
            <a:chExt cx="4214842" cy="5857916"/>
          </a:xfrm>
        </p:grpSpPr>
        <p:grpSp>
          <p:nvGrpSpPr>
            <p:cNvPr id="25" name="Группа 9"/>
            <p:cNvGrpSpPr/>
            <p:nvPr/>
          </p:nvGrpSpPr>
          <p:grpSpPr>
            <a:xfrm>
              <a:off x="4572000" y="500042"/>
              <a:ext cx="4214842" cy="5857916"/>
              <a:chOff x="4572000" y="500042"/>
              <a:chExt cx="4214842" cy="5857916"/>
            </a:xfrm>
          </p:grpSpPr>
          <p:sp>
            <p:nvSpPr>
              <p:cNvPr id="27" name="Прямоугольник с одним вырезанным углом 26"/>
              <p:cNvSpPr/>
              <p:nvPr/>
            </p:nvSpPr>
            <p:spPr>
              <a:xfrm>
                <a:off x="4572000" y="500042"/>
                <a:ext cx="4214842" cy="5857916"/>
              </a:xfrm>
              <a:prstGeom prst="snip1Rect">
                <a:avLst/>
              </a:prstGeom>
              <a:blipFill>
                <a:blip r:embed="rId2"/>
                <a:tile tx="0" ty="0" sx="100000" sy="100000" flip="none" algn="tl"/>
              </a:blipFill>
              <a:ln>
                <a:solidFill>
                  <a:schemeClr val="accent6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pic>
            <p:nvPicPr>
              <p:cNvPr id="28" name="Рисунок 27" descr="0003-003-Deti-iemejut-pravo-na-besplatnoe-obrazovanie.jpg"/>
              <p:cNvPicPr>
                <a:picLocks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86314" y="1142984"/>
                <a:ext cx="3816000" cy="2376000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chemeClr val="accent6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929190" y="3714752"/>
                <a:ext cx="35719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dirty="0" smtClean="0">
                    <a:ln w="1905"/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</a:rPr>
                  <a:t>Дети имеют право на медицинский уход</a:t>
                </a:r>
                <a:endParaRPr lang="ru-RU" sz="2800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26" name="Прямоугольник 25"/>
            <p:cNvSpPr/>
            <p:nvPr/>
          </p:nvSpPr>
          <p:spPr>
            <a:xfrm>
              <a:off x="6429388" y="1214422"/>
              <a:ext cx="2071702" cy="50006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" name="Группа 9"/>
          <p:cNvGrpSpPr/>
          <p:nvPr/>
        </p:nvGrpSpPr>
        <p:grpSpPr>
          <a:xfrm>
            <a:off x="4572000" y="500042"/>
            <a:ext cx="4214842" cy="5892366"/>
            <a:chOff x="4572000" y="500042"/>
            <a:chExt cx="4214842" cy="5892366"/>
          </a:xfrm>
        </p:grpSpPr>
        <p:sp>
          <p:nvSpPr>
            <p:cNvPr id="17" name="Прямоугольник с одним вырезанным углом 16"/>
            <p:cNvSpPr/>
            <p:nvPr/>
          </p:nvSpPr>
          <p:spPr>
            <a:xfrm>
              <a:off x="4572000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8" name="Рисунок 17" descr="0003-003-Deti-iemejut-pravo-na-besplatnoe-obrazovanie.jpg"/>
            <p:cNvPicPr>
              <a:picLocks/>
            </p:cNvPicPr>
            <p:nvPr/>
          </p:nvPicPr>
          <p:blipFill>
            <a:blip r:embed="rId7"/>
            <a:srcRect t="18182"/>
            <a:stretch>
              <a:fillRect/>
            </a:stretch>
          </p:blipFill>
          <p:spPr>
            <a:xfrm>
              <a:off x="4786314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" name="TextBox 18"/>
            <p:cNvSpPr txBox="1"/>
            <p:nvPr/>
          </p:nvSpPr>
          <p:spPr>
            <a:xfrm>
              <a:off x="4929190" y="3714752"/>
              <a:ext cx="35719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выражать своё</a:t>
              </a:r>
            </a:p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мнение и собираться вместе с целью выражения свои взглядов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57158" y="500042"/>
            <a:ext cx="4214842" cy="5892366"/>
            <a:chOff x="357158" y="500042"/>
            <a:chExt cx="4214842" cy="5892366"/>
          </a:xfrm>
        </p:grpSpPr>
        <p:sp>
          <p:nvSpPr>
            <p:cNvPr id="13" name="Прямоугольник с одним вырезанным углом 12"/>
            <p:cNvSpPr/>
            <p:nvPr/>
          </p:nvSpPr>
          <p:spPr>
            <a:xfrm flipH="1">
              <a:off x="357158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4" name="Рисунок 13" descr="0003-003-Deti-iemejut-pravo-na-besplatnoe-obrazovanie.jpg"/>
            <p:cNvPicPr>
              <a:picLocks noChangeAspect="1"/>
            </p:cNvPicPr>
            <p:nvPr/>
          </p:nvPicPr>
          <p:blipFill>
            <a:blip r:embed="rId8"/>
            <a:srcRect t="15152"/>
            <a:stretch>
              <a:fillRect/>
            </a:stretch>
          </p:blipFill>
          <p:spPr>
            <a:xfrm>
              <a:off x="571472" y="1142984"/>
              <a:ext cx="3816000" cy="237366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714348" y="3714752"/>
              <a:ext cx="35719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говорить на своём родном языке, исповедовать свою религию, соблюдать культурные обряды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572000" y="500042"/>
            <a:ext cx="4214842" cy="5857916"/>
            <a:chOff x="4572000" y="500042"/>
            <a:chExt cx="4214842" cy="5857916"/>
          </a:xfrm>
        </p:grpSpPr>
        <p:sp>
          <p:nvSpPr>
            <p:cNvPr id="9" name="Прямоугольник с одним вырезанным углом 8"/>
            <p:cNvSpPr/>
            <p:nvPr/>
          </p:nvSpPr>
          <p:spPr>
            <a:xfrm>
              <a:off x="4572000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0" name="Рисунок 9" descr="0003-003-Deti-iemejut-pravo-na-besplatnoe-obrazovanie.jpg"/>
            <p:cNvPicPr>
              <a:picLocks noChangeAspect="1"/>
            </p:cNvPicPr>
            <p:nvPr/>
          </p:nvPicPr>
          <p:blipFill>
            <a:blip r:embed="rId9"/>
            <a:srcRect l="1820" t="14328" r="1740" b="3772"/>
            <a:stretch>
              <a:fillRect/>
            </a:stretch>
          </p:blipFill>
          <p:spPr>
            <a:xfrm>
              <a:off x="4786314" y="1142984"/>
              <a:ext cx="3786214" cy="235745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4929190" y="3714752"/>
              <a:ext cx="3571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на бесплатное образование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4572000" y="500042"/>
            <a:ext cx="4214842" cy="5857916"/>
            <a:chOff x="4572000" y="500042"/>
            <a:chExt cx="4214842" cy="5857916"/>
          </a:xfrm>
        </p:grpSpPr>
        <p:sp>
          <p:nvSpPr>
            <p:cNvPr id="4" name="Прямоугольник с одним вырезанным углом 3"/>
            <p:cNvSpPr/>
            <p:nvPr/>
          </p:nvSpPr>
          <p:spPr>
            <a:xfrm>
              <a:off x="4572000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 descr="0003-003-Deti-iemejut-pravo-na-besplatnoe-obrazovanie.jp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714876" y="1553531"/>
              <a:ext cx="3925984" cy="3518543"/>
            </a:xfrm>
            <a:prstGeom prst="rect">
              <a:avLst/>
            </a:prstGeom>
          </p:spPr>
        </p:pic>
      </p:grpSp>
      <p:grpSp>
        <p:nvGrpSpPr>
          <p:cNvPr id="20" name="Группа 10"/>
          <p:cNvGrpSpPr/>
          <p:nvPr/>
        </p:nvGrpSpPr>
        <p:grpSpPr>
          <a:xfrm>
            <a:off x="357158" y="500042"/>
            <a:ext cx="4214842" cy="5857916"/>
            <a:chOff x="357158" y="500042"/>
            <a:chExt cx="4214842" cy="5857916"/>
          </a:xfrm>
        </p:grpSpPr>
        <p:sp>
          <p:nvSpPr>
            <p:cNvPr id="21" name="Прямоугольник с одним вырезанным углом 20"/>
            <p:cNvSpPr/>
            <p:nvPr/>
          </p:nvSpPr>
          <p:spPr>
            <a:xfrm flipH="1">
              <a:off x="357158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 descr="0003-003-Deti-iemejut-pravo-na-besplatnoe-obrazovanie.jpg"/>
            <p:cNvPicPr>
              <a:picLocks/>
            </p:cNvPicPr>
            <p:nvPr/>
          </p:nvPicPr>
          <p:blipFill>
            <a:blip r:embed="rId11"/>
            <a:srcRect t="12038"/>
            <a:stretch>
              <a:fillRect/>
            </a:stretch>
          </p:blipFill>
          <p:spPr>
            <a:xfrm>
              <a:off x="571472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3" name="TextBox 22"/>
            <p:cNvSpPr txBox="1"/>
            <p:nvPr/>
          </p:nvSpPr>
          <p:spPr>
            <a:xfrm>
              <a:off x="714348" y="3714752"/>
              <a:ext cx="35719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на достаточное питание и на достаточное количество чистой воды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0" name="Группа 10"/>
          <p:cNvGrpSpPr/>
          <p:nvPr/>
        </p:nvGrpSpPr>
        <p:grpSpPr>
          <a:xfrm>
            <a:off x="357158" y="500042"/>
            <a:ext cx="4214842" cy="5857916"/>
            <a:chOff x="357158" y="500042"/>
            <a:chExt cx="4214842" cy="5857916"/>
          </a:xfrm>
        </p:grpSpPr>
        <p:sp>
          <p:nvSpPr>
            <p:cNvPr id="31" name="Прямоугольник с одним вырезанным углом 30"/>
            <p:cNvSpPr/>
            <p:nvPr/>
          </p:nvSpPr>
          <p:spPr>
            <a:xfrm flipH="1">
              <a:off x="357158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2" name="Рисунок 31" descr="0003-003-Deti-iemejut-pravo-na-besplatnoe-obrazovanie.jpg"/>
            <p:cNvPicPr>
              <a:picLocks/>
            </p:cNvPicPr>
            <p:nvPr/>
          </p:nvPicPr>
          <p:blipFill>
            <a:blip r:embed="rId12"/>
            <a:srcRect t="15033"/>
            <a:stretch>
              <a:fillRect/>
            </a:stretch>
          </p:blipFill>
          <p:spPr>
            <a:xfrm>
              <a:off x="571472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33" name="TextBox 32"/>
            <p:cNvSpPr txBox="1"/>
            <p:nvPr/>
          </p:nvSpPr>
          <p:spPr>
            <a:xfrm>
              <a:off x="714348" y="3714752"/>
              <a:ext cx="35719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на приемлемый уровень жизни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38" name="Группа 10"/>
          <p:cNvGrpSpPr/>
          <p:nvPr/>
        </p:nvGrpSpPr>
        <p:grpSpPr>
          <a:xfrm>
            <a:off x="357158" y="500042"/>
            <a:ext cx="4214842" cy="5857916"/>
            <a:chOff x="357158" y="500042"/>
            <a:chExt cx="4214842" cy="5857916"/>
          </a:xfrm>
        </p:grpSpPr>
        <p:sp>
          <p:nvSpPr>
            <p:cNvPr id="39" name="Прямоугольник с одним вырезанным углом 38"/>
            <p:cNvSpPr/>
            <p:nvPr/>
          </p:nvSpPr>
          <p:spPr>
            <a:xfrm flipH="1">
              <a:off x="357158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 descr="0003-003-Deti-iemejut-pravo-na-besplatnoe-obrazovanie.jpg"/>
            <p:cNvPicPr>
              <a:picLocks/>
            </p:cNvPicPr>
            <p:nvPr/>
          </p:nvPicPr>
          <p:blipFill>
            <a:blip r:embed="rId13"/>
            <a:srcRect t="15033"/>
            <a:stretch>
              <a:fillRect/>
            </a:stretch>
          </p:blipFill>
          <p:spPr>
            <a:xfrm>
              <a:off x="571472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1" name="TextBox 40"/>
            <p:cNvSpPr txBox="1"/>
            <p:nvPr/>
          </p:nvSpPr>
          <p:spPr>
            <a:xfrm>
              <a:off x="714348" y="3714752"/>
              <a:ext cx="357190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не должны использоваться в качестве дешевой рабочей силы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46" name="Группа 18"/>
          <p:cNvGrpSpPr/>
          <p:nvPr/>
        </p:nvGrpSpPr>
        <p:grpSpPr>
          <a:xfrm>
            <a:off x="357158" y="500042"/>
            <a:ext cx="4214842" cy="5892366"/>
            <a:chOff x="357158" y="500042"/>
            <a:chExt cx="4214842" cy="5892366"/>
          </a:xfrm>
        </p:grpSpPr>
        <p:sp>
          <p:nvSpPr>
            <p:cNvPr id="47" name="Прямоугольник с одним вырезанным углом 46"/>
            <p:cNvSpPr/>
            <p:nvPr/>
          </p:nvSpPr>
          <p:spPr>
            <a:xfrm flipH="1">
              <a:off x="357158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 descr="0003-003-Deti-iemejut-pravo-na-besplatnoe-obrazovanie.jpg"/>
            <p:cNvPicPr>
              <a:picLocks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571472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9" name="TextBox 48"/>
            <p:cNvSpPr txBox="1"/>
            <p:nvPr/>
          </p:nvSpPr>
          <p:spPr>
            <a:xfrm>
              <a:off x="714348" y="3714752"/>
              <a:ext cx="35719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Дети имеют право на безопасные условия жизни, право не подвергаться жестокому  обращению</a:t>
              </a:r>
              <a:endPara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</p:grpSp>
      <p:grpSp>
        <p:nvGrpSpPr>
          <p:cNvPr id="54" name="Группа 19"/>
          <p:cNvGrpSpPr/>
          <p:nvPr/>
        </p:nvGrpSpPr>
        <p:grpSpPr>
          <a:xfrm>
            <a:off x="357158" y="500042"/>
            <a:ext cx="4214842" cy="5857916"/>
            <a:chOff x="357158" y="500042"/>
            <a:chExt cx="4214842" cy="5857916"/>
          </a:xfrm>
        </p:grpSpPr>
        <p:sp>
          <p:nvSpPr>
            <p:cNvPr id="55" name="Прямоугольник с одним вырезанным углом 54"/>
            <p:cNvSpPr/>
            <p:nvPr/>
          </p:nvSpPr>
          <p:spPr>
            <a:xfrm flipH="1">
              <a:off x="357158" y="500042"/>
              <a:ext cx="4214842" cy="5857916"/>
            </a:xfrm>
            <a:prstGeom prst="snip1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 descr="0003-003-Deti-iemejut-pravo-na-besplatnoe-obrazovanie.jpg"/>
            <p:cNvPicPr>
              <a:picLocks/>
            </p:cNvPicPr>
            <p:nvPr/>
          </p:nvPicPr>
          <p:blipFill>
            <a:blip r:embed="rId15"/>
            <a:srcRect t="6013"/>
            <a:stretch>
              <a:fillRect/>
            </a:stretch>
          </p:blipFill>
          <p:spPr>
            <a:xfrm>
              <a:off x="571472" y="1142984"/>
              <a:ext cx="3816000" cy="23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57" name="TextBox 56"/>
            <p:cNvSpPr txBox="1"/>
            <p:nvPr/>
          </p:nvSpPr>
          <p:spPr>
            <a:xfrm>
              <a:off x="714348" y="3714752"/>
              <a:ext cx="357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sz="3600" b="1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Счастья и солнца вам, дети!</a:t>
              </a:r>
              <a:endParaRPr lang="ru-RU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59" name="Умножение 58">
            <a:hlinkClick r:id="" action="ppaction://hlinkshowjump?jump=endshow"/>
          </p:cNvPr>
          <p:cNvSpPr/>
          <p:nvPr/>
        </p:nvSpPr>
        <p:spPr>
          <a:xfrm>
            <a:off x="8572528" y="0"/>
            <a:ext cx="571472" cy="642918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Умножение 10">
            <a:hlinkClick r:id="" action="ppaction://hlinkshowjump?jump=endshow"/>
          </p:cNvPr>
          <p:cNvSpPr/>
          <p:nvPr/>
        </p:nvSpPr>
        <p:spPr>
          <a:xfrm>
            <a:off x="8572528" y="6215106"/>
            <a:ext cx="571472" cy="642918"/>
          </a:xfrm>
          <a:prstGeom prst="mathMultiply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rId2" action="ppaction://hlinksldjump" highlightClick="1"/>
          </p:cNvPr>
          <p:cNvSpPr/>
          <p:nvPr/>
        </p:nvSpPr>
        <p:spPr>
          <a:xfrm>
            <a:off x="142844" y="6286520"/>
            <a:ext cx="432000" cy="432000"/>
          </a:xfrm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000364" y="571480"/>
            <a:ext cx="37235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n w="1905"/>
                <a:solidFill>
                  <a:schemeClr val="accent3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Используемые источники:</a:t>
            </a:r>
            <a:endParaRPr lang="ru-RU" sz="2400" b="1" dirty="0">
              <a:ln w="1905"/>
              <a:solidFill>
                <a:schemeClr val="accent3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000108"/>
            <a:ext cx="7358114" cy="695575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r>
              <a:rPr lang="ru-RU" sz="1400" b="1" dirty="0" smtClean="0"/>
              <a:t>Шаблон презентации авторский</a:t>
            </a:r>
            <a:endParaRPr lang="ru-RU" sz="1400" dirty="0" smtClean="0"/>
          </a:p>
          <a:p>
            <a:r>
              <a:rPr lang="ru-RU" sz="1400" b="1" dirty="0" smtClean="0"/>
              <a:t>Автор фона - Уверская Елена Борисовна.</a:t>
            </a:r>
            <a:endParaRPr lang="ru-RU" sz="1400" dirty="0" smtClean="0"/>
          </a:p>
          <a:p>
            <a:r>
              <a:rPr lang="ru-RU" sz="1400" b="1" dirty="0" smtClean="0"/>
              <a:t>Автор отрисовок – Шушкова Галина Николаевна</a:t>
            </a:r>
            <a:r>
              <a:rPr lang="ru-RU" sz="1400" dirty="0" smtClean="0"/>
              <a:t> </a:t>
            </a:r>
            <a:endParaRPr lang="ru-RU" sz="1400" dirty="0" smtClean="0">
              <a:hlinkClick r:id="rId3"/>
            </a:endParaRPr>
          </a:p>
          <a:p>
            <a:r>
              <a:rPr lang="ru-RU" sz="1400" b="1" dirty="0" smtClean="0"/>
              <a:t>Стих</a:t>
            </a:r>
            <a:r>
              <a:rPr lang="ru-RU" sz="1400" dirty="0" smtClean="0"/>
              <a:t> </a:t>
            </a:r>
            <a:r>
              <a:rPr lang="en-US" sz="1400" dirty="0" smtClean="0">
                <a:hlinkClick r:id="rId4"/>
              </a:rPr>
              <a:t>http://stihi.ru/2007/03/15-2921</a:t>
            </a:r>
            <a:r>
              <a:rPr lang="ru-RU" sz="1400" dirty="0" smtClean="0"/>
              <a:t> </a:t>
            </a:r>
          </a:p>
          <a:p>
            <a:r>
              <a:rPr lang="ru-RU" sz="1400" dirty="0"/>
              <a:t>Шрифт (для 1 слайда)</a:t>
            </a:r>
          </a:p>
          <a:p>
            <a:r>
              <a:rPr lang="ru-RU" sz="1400" dirty="0">
                <a:hlinkClick r:id="rId5"/>
              </a:rPr>
              <a:t>http://</a:t>
            </a:r>
            <a:r>
              <a:rPr lang="ru-RU" sz="1400" dirty="0" smtClean="0">
                <a:hlinkClick r:id="rId5"/>
              </a:rPr>
              <a:t>www.911fonts.com/fonts/font-download-file/11673</a:t>
            </a:r>
            <a:r>
              <a:rPr lang="ru-RU" sz="1400" dirty="0" smtClean="0"/>
              <a:t> </a:t>
            </a:r>
          </a:p>
          <a:p>
            <a:r>
              <a:rPr lang="ru-RU" sz="1400" b="1" dirty="0" smtClean="0"/>
              <a:t>Права в картинках:</a:t>
            </a:r>
          </a:p>
          <a:p>
            <a:r>
              <a:rPr lang="ru-RU" sz="1400" dirty="0" smtClean="0"/>
              <a:t>1.</a:t>
            </a:r>
            <a:r>
              <a:rPr lang="ru-RU" sz="1400" dirty="0" smtClean="0">
                <a:hlinkClick r:id="rId3"/>
              </a:rPr>
              <a:t> </a:t>
            </a:r>
            <a:r>
              <a:rPr lang="en-US" sz="1400" dirty="0" smtClean="0">
                <a:hlinkClick r:id="rId3"/>
              </a:rPr>
              <a:t>http://www.klass39.ru/wp-content/uploads/2013/11/0002-002-Deti-imejut-pravo-govorit-na-svojom-rodnom-jazyke-ispovedovat-svoju.jpg</a:t>
            </a:r>
            <a:endParaRPr lang="ru-RU" sz="1400" dirty="0" smtClean="0"/>
          </a:p>
          <a:p>
            <a:r>
              <a:rPr lang="ru-RU" sz="1400" dirty="0" smtClean="0"/>
              <a:t>2.</a:t>
            </a:r>
            <a:r>
              <a:rPr lang="en-US" sz="1400" dirty="0" smtClean="0">
                <a:hlinkClick r:id="rId6"/>
              </a:rPr>
              <a:t>http://www.klass39.ru/wp-content/uploads/2013/11/0003-003-Deti-iemejut-pravo-na-besplatnoe-obrazovanie.jpg</a:t>
            </a:r>
            <a:endParaRPr lang="ru-RU" sz="1400" dirty="0" smtClean="0"/>
          </a:p>
          <a:p>
            <a:r>
              <a:rPr lang="ru-RU" sz="1400" dirty="0" smtClean="0"/>
              <a:t>3.</a:t>
            </a:r>
            <a:r>
              <a:rPr lang="en-US" sz="1400" dirty="0" smtClean="0">
                <a:hlinkClick r:id="rId7"/>
              </a:rPr>
              <a:t>http://www.klass39.ru/wp-content/uploads/2013/11/0004-004-Deti-imejut-pravo-vyrazhat-svojo-mnenie-i-sobiratsja-vmeste-dlja.jpg</a:t>
            </a:r>
            <a:endParaRPr lang="ru-RU" sz="1400" dirty="0" smtClean="0"/>
          </a:p>
          <a:p>
            <a:r>
              <a:rPr lang="ru-RU" sz="1400" dirty="0" smtClean="0"/>
              <a:t>4.</a:t>
            </a:r>
            <a:r>
              <a:rPr lang="en-US" sz="1400" dirty="0" smtClean="0">
                <a:hlinkClick r:id="rId8"/>
              </a:rPr>
              <a:t>http://www.klass39.ru/wp-content/uploads/2013/11/0005-005-Deti-imejut-pravo-na-dostatochnoe-pitanie-i-dostatochnoe-kolichestvo.jpg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r>
              <a:rPr lang="ru-RU" sz="1400" dirty="0" smtClean="0"/>
              <a:t>5.</a:t>
            </a:r>
            <a:r>
              <a:rPr lang="en-US" sz="1400" dirty="0" smtClean="0">
                <a:hlinkClick r:id="rId9"/>
              </a:rPr>
              <a:t>http://www.klass39.ru/wp-content/uploads/2013/11/0006-006-Deti-imejut-pravo-na-meditsinskij-ukhod.jpg</a:t>
            </a:r>
            <a:endParaRPr lang="ru-RU" sz="1400" dirty="0" smtClean="0"/>
          </a:p>
          <a:p>
            <a:r>
              <a:rPr lang="ru-RU" sz="1400" dirty="0" smtClean="0"/>
              <a:t>6.</a:t>
            </a:r>
            <a:r>
              <a:rPr lang="en-US" sz="1400" dirty="0" smtClean="0">
                <a:hlinkClick r:id="rId10"/>
              </a:rPr>
              <a:t>http://www.klass39.ru/wp-content/uploads/2013/11/0007-007-Deti-imejut-pravo-na-priemlemyj-uroven-zhizni.jpg</a:t>
            </a:r>
            <a:endParaRPr lang="ru-RU" sz="1400" dirty="0" smtClean="0"/>
          </a:p>
          <a:p>
            <a:r>
              <a:rPr lang="ru-RU" sz="1400" dirty="0" smtClean="0"/>
              <a:t>7.</a:t>
            </a:r>
            <a:r>
              <a:rPr lang="en-US" sz="1400" dirty="0" smtClean="0">
                <a:hlinkClick r:id="rId11"/>
              </a:rPr>
              <a:t>http://www.klass39.ru/wp-content/uploads/2013/11/0008-008-Deti-imejut-pravo-na-vospitanie-v-semejnom-okruzhenii-ili-byt-na.jpg</a:t>
            </a:r>
            <a:endParaRPr lang="ru-RU" sz="1400" dirty="0" smtClean="0"/>
          </a:p>
          <a:p>
            <a:r>
              <a:rPr lang="ru-RU" sz="1400" dirty="0" smtClean="0"/>
              <a:t>8.</a:t>
            </a:r>
            <a:r>
              <a:rPr lang="en-US" sz="1400" dirty="0" smtClean="0">
                <a:hlinkClick r:id="rId12"/>
              </a:rPr>
              <a:t>http://www.klass39.ru/wp-content/uploads/2013/11/0009-009-Deti-ne-dolzhny-ispolzovatsja-v-kachestve-deshjovoj-rabochej-sily.jpg</a:t>
            </a:r>
            <a:endParaRPr lang="ru-RU" sz="1400" dirty="0" smtClean="0"/>
          </a:p>
          <a:p>
            <a:r>
              <a:rPr lang="ru-RU" sz="1400" dirty="0" smtClean="0"/>
              <a:t>9.</a:t>
            </a:r>
            <a:r>
              <a:rPr lang="en-US" sz="1400" dirty="0" smtClean="0">
                <a:hlinkClick r:id="rId13"/>
              </a:rPr>
              <a:t>http://www.klass39.ru/wp-content/uploads/2013/11/0010-010-Deti-invalidy-imejut-pravo-na-osobuju-zabotu-i-obuchenie.jpg</a:t>
            </a:r>
            <a:endParaRPr lang="ru-RU" sz="1400" dirty="0" smtClean="0"/>
          </a:p>
          <a:p>
            <a:r>
              <a:rPr lang="ru-RU" sz="1400" dirty="0" smtClean="0"/>
              <a:t>10.</a:t>
            </a:r>
            <a:r>
              <a:rPr lang="en-US" sz="1400" dirty="0" smtClean="0">
                <a:hlinkClick r:id="rId14"/>
              </a:rPr>
              <a:t>http://ulibka.ucoz.com/_si/0/s43589608.jpg</a:t>
            </a:r>
            <a:endParaRPr lang="ru-RU" sz="1400" dirty="0" smtClean="0"/>
          </a:p>
          <a:p>
            <a:r>
              <a:rPr lang="ru-RU" sz="1400" dirty="0" smtClean="0"/>
              <a:t>11.</a:t>
            </a:r>
            <a:r>
              <a:rPr lang="en-US" sz="1400" dirty="0" smtClean="0">
                <a:hlinkClick r:id="rId15"/>
              </a:rPr>
              <a:t>http://sadbershet.ucoz.ru/_si/0/06247542.jpg</a:t>
            </a:r>
            <a:endParaRPr lang="ru-RU" sz="1400" dirty="0" smtClean="0"/>
          </a:p>
          <a:p>
            <a:r>
              <a:rPr lang="ru-RU" sz="1400" dirty="0" smtClean="0"/>
              <a:t>12.</a:t>
            </a:r>
            <a:r>
              <a:rPr lang="en-US" sz="1400" dirty="0" smtClean="0">
                <a:hlinkClick r:id="rId16"/>
              </a:rPr>
              <a:t>http://sadbershet.ucoz.ru/_si/0/65833832.jpg</a:t>
            </a:r>
            <a:endParaRPr lang="ru-RU" sz="1400" dirty="0" smtClean="0"/>
          </a:p>
          <a:p>
            <a:r>
              <a:rPr lang="ru-RU" sz="1400" dirty="0" smtClean="0"/>
              <a:t>13.</a:t>
            </a:r>
            <a:r>
              <a:rPr lang="en-US" sz="1400" dirty="0" smtClean="0">
                <a:hlinkClick r:id="rId17"/>
              </a:rPr>
              <a:t>http://gbdoy91.ru/uploads/posts/2015-03/1426048419_prava-detey.jpg</a:t>
            </a:r>
            <a:endParaRPr lang="ru-RU" sz="1400" dirty="0" smtClean="0"/>
          </a:p>
          <a:p>
            <a:endParaRPr lang="ru-RU" sz="1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Тема13</Template>
  <TotalTime>791</TotalTime>
  <Words>244</Words>
  <Application>Microsoft Office PowerPoint</Application>
  <PresentationFormat>Экран (4:3)</PresentationFormat>
  <Paragraphs>51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a_CooperBlackCm</vt:lpstr>
      <vt:lpstr>Тема13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007</cp:lastModifiedBy>
  <cp:revision>84</cp:revision>
  <dcterms:created xsi:type="dcterms:W3CDTF">2016-01-16T06:55:36Z</dcterms:created>
  <dcterms:modified xsi:type="dcterms:W3CDTF">2017-02-15T16:01:38Z</dcterms:modified>
</cp:coreProperties>
</file>